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0"/>
  </p:notesMasterIdLst>
  <p:handoutMasterIdLst>
    <p:handoutMasterId r:id="rId31"/>
  </p:handoutMasterIdLst>
  <p:sldIdLst>
    <p:sldId id="256" r:id="rId4"/>
    <p:sldId id="257" r:id="rId5"/>
    <p:sldId id="264" r:id="rId6"/>
    <p:sldId id="258" r:id="rId7"/>
    <p:sldId id="261" r:id="rId8"/>
    <p:sldId id="270" r:id="rId9"/>
    <p:sldId id="274" r:id="rId10"/>
    <p:sldId id="275" r:id="rId11"/>
    <p:sldId id="266" r:id="rId12"/>
    <p:sldId id="263" r:id="rId13"/>
    <p:sldId id="267" r:id="rId14"/>
    <p:sldId id="265" r:id="rId15"/>
    <p:sldId id="268" r:id="rId16"/>
    <p:sldId id="276" r:id="rId17"/>
    <p:sldId id="260" r:id="rId18"/>
    <p:sldId id="269" r:id="rId19"/>
    <p:sldId id="277" r:id="rId20"/>
    <p:sldId id="278" r:id="rId21"/>
    <p:sldId id="279" r:id="rId22"/>
    <p:sldId id="280" r:id="rId23"/>
    <p:sldId id="281" r:id="rId24"/>
    <p:sldId id="282" r:id="rId25"/>
    <p:sldId id="283" r:id="rId26"/>
    <p:sldId id="284" r:id="rId27"/>
    <p:sldId id="285" r:id="rId28"/>
    <p:sldId id="259" r:id="rId29"/>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2910"/>
    </p:cViewPr>
  </p:sorterViewPr>
  <p:notesViewPr>
    <p:cSldViewPr snapToGrid="0">
      <p:cViewPr varScale="1">
        <p:scale>
          <a:sx n="69" d="100"/>
          <a:sy n="69" d="100"/>
        </p:scale>
        <p:origin x="-2796" y="-9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r>
              <a:rPr lang="en-US" dirty="0" smtClean="0"/>
              <a:t>1/11/2012</a:t>
            </a:r>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E123DC31-4239-471C-ADFA-2BA5A215A759}" type="slidenum">
              <a:rPr lang="en-US" smtClean="0"/>
              <a:t>‹#›</a:t>
            </a:fld>
            <a:endParaRPr lang="en-US"/>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26" y="4264"/>
            <a:ext cx="1442575" cy="49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2185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57A7D27-BCD7-4E48-BAD2-5333FBD4A5C0}" type="datetimeFigureOut">
              <a:rPr lang="en-US" smtClean="0"/>
              <a:t>9/23/2014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24AACE8A-EF4E-486F-B670-810FF00C2729}" type="slidenum">
              <a:rPr lang="en-US" smtClean="0"/>
              <a:t>‹#›</a:t>
            </a:fld>
            <a:endParaRPr lang="en-US"/>
          </a:p>
        </p:txBody>
      </p:sp>
    </p:spTree>
    <p:extLst>
      <p:ext uri="{BB962C8B-B14F-4D97-AF65-F5344CB8AC3E}">
        <p14:creationId xmlns:p14="http://schemas.microsoft.com/office/powerpoint/2010/main" val="294008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11, 2012</a:t>
            </a:r>
            <a:endParaRPr lang="en-US" dirty="0"/>
          </a:p>
        </p:txBody>
      </p:sp>
      <p:sp>
        <p:nvSpPr>
          <p:cNvPr id="5" name="Footer Placeholder 4"/>
          <p:cNvSpPr>
            <a:spLocks noGrp="1"/>
          </p:cNvSpPr>
          <p:nvPr>
            <p:ph type="ftr" sz="quarter" idx="11"/>
          </p:nvPr>
        </p:nvSpPr>
        <p:spPr>
          <a:xfrm>
            <a:off x="5257800" y="632460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754300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414517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154942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337204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615862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886922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2101934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11, 2012</a:t>
            </a:r>
            <a:endParaRPr lang="en-US"/>
          </a:p>
        </p:txBody>
      </p:sp>
      <p:sp>
        <p:nvSpPr>
          <p:cNvPr id="8" name="Footer Placeholder 7"/>
          <p:cNvSpPr>
            <a:spLocks noGrp="1"/>
          </p:cNvSpPr>
          <p:nvPr>
            <p:ph type="ftr" sz="quarter" idx="11"/>
          </p:nvPr>
        </p:nvSpPr>
        <p:spPr/>
        <p:txBody>
          <a:bodyPr/>
          <a:lstStyle/>
          <a:p>
            <a:r>
              <a:rPr lang="en-US" smtClean="0"/>
              <a:t>UWEX Local Land Use Planning and Zoning Wisline</a:t>
            </a:r>
            <a:endParaRPr lang="en-US"/>
          </a:p>
        </p:txBody>
      </p:sp>
      <p:sp>
        <p:nvSpPr>
          <p:cNvPr id="9" name="Slide Number Placeholder 8"/>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19847026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11, 2012</a:t>
            </a:r>
            <a:endParaRPr lang="en-US"/>
          </a:p>
        </p:txBody>
      </p:sp>
      <p:sp>
        <p:nvSpPr>
          <p:cNvPr id="4" name="Footer Placeholder 3"/>
          <p:cNvSpPr>
            <a:spLocks noGrp="1"/>
          </p:cNvSpPr>
          <p:nvPr>
            <p:ph type="ftr" sz="quarter" idx="11"/>
          </p:nvPr>
        </p:nvSpPr>
        <p:spPr/>
        <p:txBody>
          <a:bodyPr/>
          <a:lstStyle/>
          <a:p>
            <a:r>
              <a:rPr lang="en-US" smtClean="0"/>
              <a:t>UWEX Local Land Use Planning and Zoning Wisline</a:t>
            </a:r>
            <a:endParaRPr lang="en-US"/>
          </a:p>
        </p:txBody>
      </p:sp>
      <p:sp>
        <p:nvSpPr>
          <p:cNvPr id="5" name="Slide Number Placeholder 4"/>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3220495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11, 2012</a:t>
            </a:r>
            <a:endParaRPr lang="en-US"/>
          </a:p>
        </p:txBody>
      </p:sp>
      <p:sp>
        <p:nvSpPr>
          <p:cNvPr id="3" name="Footer Placeholder 2"/>
          <p:cNvSpPr>
            <a:spLocks noGrp="1"/>
          </p:cNvSpPr>
          <p:nvPr>
            <p:ph type="ftr" sz="quarter" idx="11"/>
          </p:nvPr>
        </p:nvSpPr>
        <p:spPr/>
        <p:txBody>
          <a:bodyPr/>
          <a:lstStyle/>
          <a:p>
            <a:r>
              <a:rPr lang="en-US" smtClean="0"/>
              <a:t>UWEX Local Land Use Planning and Zoning Wisline</a:t>
            </a:r>
            <a:endParaRPr lang="en-US"/>
          </a:p>
        </p:txBody>
      </p:sp>
      <p:sp>
        <p:nvSpPr>
          <p:cNvPr id="4" name="Slide Number Placeholder 3"/>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181679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237455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8440818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25868141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3537587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E3A5F7A3-BE13-4F0E-BDFE-C910C5766A68}" type="slidenum">
              <a:rPr lang="en-US" smtClean="0"/>
              <a:t>‹#›</a:t>
            </a:fld>
            <a:endParaRPr lang="en-US"/>
          </a:p>
        </p:txBody>
      </p:sp>
    </p:spTree>
    <p:extLst>
      <p:ext uri="{BB962C8B-B14F-4D97-AF65-F5344CB8AC3E}">
        <p14:creationId xmlns:p14="http://schemas.microsoft.com/office/powerpoint/2010/main" val="1017133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11, 2012</a:t>
            </a:r>
            <a:endParaRPr lang="en-US" dirty="0"/>
          </a:p>
        </p:txBody>
      </p:sp>
      <p:sp>
        <p:nvSpPr>
          <p:cNvPr id="4" name="Footer Placeholder 3"/>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5" name="Slide Number Placeholder 4"/>
          <p:cNvSpPr>
            <a:spLocks noGrp="1"/>
          </p:cNvSpPr>
          <p:nvPr>
            <p:ph type="sldNum" sz="quarter" idx="12"/>
          </p:nvPr>
        </p:nvSpPr>
        <p:spPr>
          <a:xfrm>
            <a:off x="8153400" y="6356350"/>
            <a:ext cx="533400" cy="365125"/>
          </a:xfrm>
        </p:spPr>
        <p:txBody>
          <a:bodyPr/>
          <a:lstStyle>
            <a:lvl1pPr>
              <a:defRPr/>
            </a:lvl1pPr>
          </a:lstStyle>
          <a:p>
            <a:r>
              <a:rPr lang="en-US" dirty="0" smtClean="0"/>
              <a:t>1</a:t>
            </a:r>
            <a:endParaRPr lang="en-US" dirty="0"/>
          </a:p>
        </p:txBody>
      </p:sp>
    </p:spTree>
    <p:extLst>
      <p:ext uri="{BB962C8B-B14F-4D97-AF65-F5344CB8AC3E}">
        <p14:creationId xmlns:p14="http://schemas.microsoft.com/office/powerpoint/2010/main" val="15806115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34915031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1997144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2002406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36090809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11, 2012</a:t>
            </a:r>
            <a:endParaRPr lang="en-US"/>
          </a:p>
        </p:txBody>
      </p:sp>
      <p:sp>
        <p:nvSpPr>
          <p:cNvPr id="8" name="Footer Placeholder 7"/>
          <p:cNvSpPr>
            <a:spLocks noGrp="1"/>
          </p:cNvSpPr>
          <p:nvPr>
            <p:ph type="ftr" sz="quarter" idx="11"/>
          </p:nvPr>
        </p:nvSpPr>
        <p:spPr/>
        <p:txBody>
          <a:bodyPr/>
          <a:lstStyle/>
          <a:p>
            <a:r>
              <a:rPr lang="en-US" smtClean="0"/>
              <a:t>UWEX Local Land Use Planning and Zoning Wisline</a:t>
            </a:r>
            <a:endParaRPr lang="en-US"/>
          </a:p>
        </p:txBody>
      </p:sp>
      <p:sp>
        <p:nvSpPr>
          <p:cNvPr id="9" name="Slide Number Placeholder 8"/>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27679586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11, 2012</a:t>
            </a:r>
            <a:endParaRPr lang="en-US"/>
          </a:p>
        </p:txBody>
      </p:sp>
      <p:sp>
        <p:nvSpPr>
          <p:cNvPr id="4" name="Footer Placeholder 3"/>
          <p:cNvSpPr>
            <a:spLocks noGrp="1"/>
          </p:cNvSpPr>
          <p:nvPr>
            <p:ph type="ftr" sz="quarter" idx="11"/>
          </p:nvPr>
        </p:nvSpPr>
        <p:spPr/>
        <p:txBody>
          <a:bodyPr/>
          <a:lstStyle/>
          <a:p>
            <a:r>
              <a:rPr lang="en-US" smtClean="0"/>
              <a:t>UWEX Local Land Use Planning and Zoning Wisline</a:t>
            </a:r>
            <a:endParaRPr lang="en-US"/>
          </a:p>
        </p:txBody>
      </p:sp>
      <p:sp>
        <p:nvSpPr>
          <p:cNvPr id="5" name="Slide Number Placeholder 4"/>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35272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198856441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11, 2012</a:t>
            </a:r>
            <a:endParaRPr lang="en-US"/>
          </a:p>
        </p:txBody>
      </p:sp>
      <p:sp>
        <p:nvSpPr>
          <p:cNvPr id="3" name="Footer Placeholder 2"/>
          <p:cNvSpPr>
            <a:spLocks noGrp="1"/>
          </p:cNvSpPr>
          <p:nvPr>
            <p:ph type="ftr" sz="quarter" idx="11"/>
          </p:nvPr>
        </p:nvSpPr>
        <p:spPr/>
        <p:txBody>
          <a:bodyPr/>
          <a:lstStyle/>
          <a:p>
            <a:r>
              <a:rPr lang="en-US" smtClean="0"/>
              <a:t>UWEX Local Land Use Planning and Zoning Wisline</a:t>
            </a:r>
            <a:endParaRPr lang="en-US"/>
          </a:p>
        </p:txBody>
      </p:sp>
      <p:sp>
        <p:nvSpPr>
          <p:cNvPr id="4" name="Slide Number Placeholder 3"/>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2536244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40260725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17426152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28540439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p:txBody>
          <a:bodyPr/>
          <a:lstStyle/>
          <a:p>
            <a:r>
              <a:rPr lang="en-US" smtClean="0"/>
              <a:t>UWEX Local Land Use Planning and Zoning Wisline</a:t>
            </a:r>
            <a:endParaRPr lang="en-US"/>
          </a:p>
        </p:txBody>
      </p:sp>
      <p:sp>
        <p:nvSpPr>
          <p:cNvPr id="6" name="Slide Number Placeholder 5"/>
          <p:cNvSpPr>
            <a:spLocks noGrp="1"/>
          </p:cNvSpPr>
          <p:nvPr>
            <p:ph type="sldNum" sz="quarter" idx="12"/>
          </p:nvPr>
        </p:nvSpPr>
        <p:spPr/>
        <p:txBody>
          <a:bodyPr/>
          <a:lstStyle/>
          <a:p>
            <a:fld id="{C770C411-D565-44D7-980C-6E32092F8616}" type="slidenum">
              <a:rPr lang="en-US" smtClean="0"/>
              <a:t>‹#›</a:t>
            </a:fld>
            <a:endParaRPr lang="en-US"/>
          </a:p>
        </p:txBody>
      </p:sp>
    </p:spTree>
    <p:extLst>
      <p:ext uri="{BB962C8B-B14F-4D97-AF65-F5344CB8AC3E}">
        <p14:creationId xmlns:p14="http://schemas.microsoft.com/office/powerpoint/2010/main" val="160468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81240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January 11, 2012</a:t>
            </a:r>
            <a:endParaRPr lang="en-US"/>
          </a:p>
        </p:txBody>
      </p:sp>
      <p:sp>
        <p:nvSpPr>
          <p:cNvPr id="8" name="Footer Placeholder 7"/>
          <p:cNvSpPr>
            <a:spLocks noGrp="1"/>
          </p:cNvSpPr>
          <p:nvPr>
            <p:ph type="ftr" sz="quarter" idx="11"/>
          </p:nvPr>
        </p:nvSpPr>
        <p:spPr/>
        <p:txBody>
          <a:bodyPr/>
          <a:lstStyle/>
          <a:p>
            <a:r>
              <a:rPr lang="en-US" smtClean="0"/>
              <a:t>UWEX Local Land Use Planning and Zoning Wisline</a:t>
            </a:r>
            <a:endParaRPr lang="en-US"/>
          </a:p>
        </p:txBody>
      </p:sp>
      <p:sp>
        <p:nvSpPr>
          <p:cNvPr id="9" name="Slide Number Placeholder 8"/>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91936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January 11, 2012</a:t>
            </a:r>
            <a:endParaRPr lang="en-US"/>
          </a:p>
        </p:txBody>
      </p:sp>
      <p:sp>
        <p:nvSpPr>
          <p:cNvPr id="4" name="Footer Placeholder 3"/>
          <p:cNvSpPr>
            <a:spLocks noGrp="1"/>
          </p:cNvSpPr>
          <p:nvPr>
            <p:ph type="ftr" sz="quarter" idx="11"/>
          </p:nvPr>
        </p:nvSpPr>
        <p:spPr/>
        <p:txBody>
          <a:bodyPr/>
          <a:lstStyle/>
          <a:p>
            <a:r>
              <a:rPr lang="en-US" smtClean="0"/>
              <a:t>UWEX Local Land Use Planning and Zoning Wisline</a:t>
            </a:r>
            <a:endParaRPr lang="en-US"/>
          </a:p>
        </p:txBody>
      </p:sp>
      <p:sp>
        <p:nvSpPr>
          <p:cNvPr id="5" name="Slide Number Placeholder 4"/>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83769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11, 2012</a:t>
            </a:r>
            <a:endParaRPr lang="en-US"/>
          </a:p>
        </p:txBody>
      </p:sp>
      <p:sp>
        <p:nvSpPr>
          <p:cNvPr id="3" name="Footer Placeholder 2"/>
          <p:cNvSpPr>
            <a:spLocks noGrp="1"/>
          </p:cNvSpPr>
          <p:nvPr>
            <p:ph type="ftr" sz="quarter" idx="11"/>
          </p:nvPr>
        </p:nvSpPr>
        <p:spPr/>
        <p:txBody>
          <a:bodyPr/>
          <a:lstStyle/>
          <a:p>
            <a:r>
              <a:rPr lang="en-US" smtClean="0"/>
              <a:t>UWEX Local Land Use Planning and Zoning Wisline</a:t>
            </a:r>
            <a:endParaRPr lang="en-US"/>
          </a:p>
        </p:txBody>
      </p:sp>
      <p:sp>
        <p:nvSpPr>
          <p:cNvPr id="4" name="Slide Number Placeholder 3"/>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4225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265100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11, 2012</a:t>
            </a:r>
            <a:endParaRPr lang="en-US"/>
          </a:p>
        </p:txBody>
      </p:sp>
      <p:sp>
        <p:nvSpPr>
          <p:cNvPr id="6" name="Footer Placeholder 5"/>
          <p:cNvSpPr>
            <a:spLocks noGrp="1"/>
          </p:cNvSpPr>
          <p:nvPr>
            <p:ph type="ftr" sz="quarter" idx="11"/>
          </p:nvPr>
        </p:nvSpPr>
        <p:spPr/>
        <p:txBody>
          <a:bodyPr/>
          <a:lstStyle/>
          <a:p>
            <a:r>
              <a:rPr lang="en-US" smtClean="0"/>
              <a:t>UWEX Local Land Use Planning and Zoning Wisline</a:t>
            </a:r>
            <a:endParaRPr lang="en-US"/>
          </a:p>
        </p:txBody>
      </p:sp>
      <p:sp>
        <p:nvSpPr>
          <p:cNvPr id="7" name="Slide Number Placeholder 6"/>
          <p:cNvSpPr>
            <a:spLocks noGrp="1"/>
          </p:cNvSpPr>
          <p:nvPr>
            <p:ph type="sldNum" sz="quarter" idx="12"/>
          </p:nvPr>
        </p:nvSpPr>
        <p:spPr/>
        <p:txBody>
          <a:bodyPr/>
          <a:lstStyle/>
          <a:p>
            <a:fld id="{0E32FBC5-4FE8-40FD-9C49-7A1C5031A74F}" type="slidenum">
              <a:rPr lang="en-US" smtClean="0"/>
              <a:t>‹#›</a:t>
            </a:fld>
            <a:endParaRPr lang="en-US"/>
          </a:p>
        </p:txBody>
      </p:sp>
    </p:spTree>
    <p:extLst>
      <p:ext uri="{BB962C8B-B14F-4D97-AF65-F5344CB8AC3E}">
        <p14:creationId xmlns:p14="http://schemas.microsoft.com/office/powerpoint/2010/main" val="333787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11,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UWEX Local Land Use Planning and Zoning Wisline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2FBC5-4FE8-40FD-9C49-7A1C5031A74F}" type="slidenum">
              <a:rPr lang="en-US" smtClean="0"/>
              <a:t>‹#›</a:t>
            </a:fld>
            <a:endParaRPr lang="en-US"/>
          </a:p>
        </p:txBody>
      </p:sp>
    </p:spTree>
    <p:extLst>
      <p:ext uri="{BB962C8B-B14F-4D97-AF65-F5344CB8AC3E}">
        <p14:creationId xmlns:p14="http://schemas.microsoft.com/office/powerpoint/2010/main" val="313067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11,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UWEX Local Land Use Planning and Zoning Wisline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5F7A3-BE13-4F0E-BDFE-C910C5766A68}" type="slidenum">
              <a:rPr lang="en-US" smtClean="0"/>
              <a:t>‹#›</a:t>
            </a:fld>
            <a:endParaRPr lang="en-US"/>
          </a:p>
        </p:txBody>
      </p:sp>
    </p:spTree>
    <p:extLst>
      <p:ext uri="{BB962C8B-B14F-4D97-AF65-F5344CB8AC3E}">
        <p14:creationId xmlns:p14="http://schemas.microsoft.com/office/powerpoint/2010/main" val="980315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January 11,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UWEX Local Land Use Planning and Zoning Wisline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0C411-D565-44D7-980C-6E32092F8616}" type="slidenum">
              <a:rPr lang="en-US" smtClean="0"/>
              <a:t>‹#›</a:t>
            </a:fld>
            <a:endParaRPr lang="en-US"/>
          </a:p>
        </p:txBody>
      </p:sp>
    </p:spTree>
    <p:extLst>
      <p:ext uri="{BB962C8B-B14F-4D97-AF65-F5344CB8AC3E}">
        <p14:creationId xmlns:p14="http://schemas.microsoft.com/office/powerpoint/2010/main" val="22452139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and Amending Your Comprehensive Plan</a:t>
            </a:r>
            <a:endParaRPr lang="en-US" dirty="0"/>
          </a:p>
        </p:txBody>
      </p:sp>
      <p:sp>
        <p:nvSpPr>
          <p:cNvPr id="3" name="Subtitle 2"/>
          <p:cNvSpPr>
            <a:spLocks noGrp="1"/>
          </p:cNvSpPr>
          <p:nvPr>
            <p:ph type="subTitle" idx="1"/>
          </p:nvPr>
        </p:nvSpPr>
        <p:spPr/>
        <p:txBody>
          <a:bodyPr>
            <a:normAutofit fontScale="55000" lnSpcReduction="20000"/>
          </a:bodyPr>
          <a:lstStyle/>
          <a:p>
            <a:r>
              <a:rPr lang="en-US" b="1" dirty="0" smtClean="0"/>
              <a:t>Brian W. Ohm, J.D.</a:t>
            </a:r>
          </a:p>
          <a:p>
            <a:r>
              <a:rPr lang="en-US" dirty="0" smtClean="0"/>
              <a:t>Land Use Law Specialist, Department of Urban &amp; Regional Planning, University of Wisconsin-Madison/Extension</a:t>
            </a:r>
          </a:p>
          <a:p>
            <a:endParaRPr lang="en-US" dirty="0" smtClean="0"/>
          </a:p>
          <a:p>
            <a:r>
              <a:rPr lang="en-US" b="1" dirty="0" smtClean="0"/>
              <a:t>Kevin Struck</a:t>
            </a:r>
          </a:p>
          <a:p>
            <a:r>
              <a:rPr lang="en-US" dirty="0" smtClean="0"/>
              <a:t>UWEX Growth Management Educator,  Sheboygan County</a:t>
            </a:r>
            <a:endParaRPr lang="en-US" dirty="0"/>
          </a:p>
        </p:txBody>
      </p:sp>
      <p:sp>
        <p:nvSpPr>
          <p:cNvPr id="4" name="Date Placeholder 3"/>
          <p:cNvSpPr>
            <a:spLocks noGrp="1"/>
          </p:cNvSpPr>
          <p:nvPr>
            <p:ph type="dt" sz="half" idx="10"/>
          </p:nvPr>
        </p:nvSpPr>
        <p:spPr/>
        <p:txBody>
          <a:bodyPr/>
          <a:lstStyle/>
          <a:p>
            <a:r>
              <a:rPr lang="en-US" smtClean="0"/>
              <a:t>January 11, 2012</a:t>
            </a:r>
            <a:endParaRPr lang="en-US" dirty="0"/>
          </a:p>
        </p:txBody>
      </p:sp>
      <p:sp>
        <p:nvSpPr>
          <p:cNvPr id="5" name="Footer Placeholder 4"/>
          <p:cNvSpPr>
            <a:spLocks noGrp="1"/>
          </p:cNvSpPr>
          <p:nvPr>
            <p:ph type="ftr" sz="quarter" idx="11"/>
          </p:nvPr>
        </p:nvSpPr>
        <p:spPr>
          <a:xfrm>
            <a:off x="3048000" y="632460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a:t>
            </a:fld>
            <a:endParaRPr lang="en-US"/>
          </a:p>
        </p:txBody>
      </p:sp>
    </p:spTree>
    <p:extLst>
      <p:ext uri="{BB962C8B-B14F-4D97-AF65-F5344CB8AC3E}">
        <p14:creationId xmlns:p14="http://schemas.microsoft.com/office/powerpoint/2010/main" val="2147248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The essential question for decision makers:</a:t>
            </a:r>
          </a:p>
          <a:p>
            <a:pPr lvl="1"/>
            <a:r>
              <a:rPr lang="en-US" dirty="0" smtClean="0"/>
              <a:t>Does the enactment (or amendment) of the zoning/subdivision/official map ordinance </a:t>
            </a:r>
            <a:r>
              <a:rPr lang="en-US" u="sng" dirty="0" smtClean="0"/>
              <a:t>further or not contradict the objectives, goals, and policies contained in the comprehensive plan</a:t>
            </a:r>
            <a:r>
              <a:rPr lang="en-US" dirty="0" smtClean="0"/>
              <a:t>?</a:t>
            </a:r>
          </a:p>
          <a:p>
            <a:pPr lvl="2"/>
            <a:r>
              <a:rPr lang="en-US" dirty="0" smtClean="0"/>
              <a:t>Remember a “rezoning” is an amendment to the zoning ordinance.</a:t>
            </a:r>
            <a:endParaRPr lang="en-US" sz="10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10</a:t>
            </a:fld>
            <a:endParaRPr lang="en-US"/>
          </a:p>
        </p:txBody>
      </p:sp>
    </p:spTree>
    <p:extLst>
      <p:ext uri="{BB962C8B-B14F-4D97-AF65-F5344CB8AC3E}">
        <p14:creationId xmlns:p14="http://schemas.microsoft.com/office/powerpoint/2010/main" val="2051326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American Planning Association, “Writing Better Staff Reports” </a:t>
            </a:r>
          </a:p>
          <a:p>
            <a:pPr lvl="1"/>
            <a:r>
              <a:rPr lang="en-US" dirty="0" smtClean="0"/>
              <a:t>Some common problems with reports:</a:t>
            </a:r>
          </a:p>
          <a:p>
            <a:pPr lvl="2"/>
            <a:r>
              <a:rPr lang="en-US" dirty="0" smtClean="0"/>
              <a:t>“Lack of rigorous analysis against comprehensive </a:t>
            </a:r>
            <a:r>
              <a:rPr lang="en-US" dirty="0"/>
              <a:t>plan text and plan </a:t>
            </a:r>
            <a:r>
              <a:rPr lang="en-US" dirty="0" smtClean="0"/>
              <a:t>maps”</a:t>
            </a:r>
            <a:endParaRPr lang="en-US" dirty="0"/>
          </a:p>
          <a:p>
            <a:pPr lvl="1"/>
            <a:r>
              <a:rPr lang="en-US" dirty="0" smtClean="0"/>
              <a:t>See </a:t>
            </a:r>
            <a:r>
              <a:rPr lang="en-US" dirty="0" err="1" smtClean="0"/>
              <a:t>Meck</a:t>
            </a:r>
            <a:r>
              <a:rPr lang="en-US" dirty="0" smtClean="0"/>
              <a:t> and Morris, “Formatting and Writing the Staff Report,” </a:t>
            </a:r>
            <a:r>
              <a:rPr lang="en-US" i="1" dirty="0" smtClean="0"/>
              <a:t>Zoning Practice </a:t>
            </a:r>
            <a:r>
              <a:rPr lang="en-US" dirty="0" smtClean="0"/>
              <a:t>(November, 2004)</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11</a:t>
            </a:fld>
            <a:endParaRPr lang="en-US"/>
          </a:p>
        </p:txBody>
      </p:sp>
    </p:spTree>
    <p:extLst>
      <p:ext uri="{BB962C8B-B14F-4D97-AF65-F5344CB8AC3E}">
        <p14:creationId xmlns:p14="http://schemas.microsoft.com/office/powerpoint/2010/main" val="2174454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Examples from Wisconsin Communities</a:t>
            </a:r>
          </a:p>
          <a:p>
            <a:pPr lvl="1"/>
            <a:r>
              <a:rPr lang="en-US" sz="2400" dirty="0" smtClean="0"/>
              <a:t>See attachments</a:t>
            </a:r>
          </a:p>
          <a:p>
            <a:pPr lvl="2"/>
            <a:r>
              <a:rPr lang="en-US" sz="2000" dirty="0" smtClean="0"/>
              <a:t>St. Croix County</a:t>
            </a:r>
          </a:p>
          <a:p>
            <a:pPr lvl="2"/>
            <a:r>
              <a:rPr lang="en-US" sz="2000" dirty="0" smtClean="0"/>
              <a:t>City of Madison</a:t>
            </a:r>
            <a:endParaRPr lang="en-US" sz="20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12</a:t>
            </a:fld>
            <a:endParaRPr lang="en-US"/>
          </a:p>
        </p:txBody>
      </p:sp>
    </p:spTree>
    <p:extLst>
      <p:ext uri="{BB962C8B-B14F-4D97-AF65-F5344CB8AC3E}">
        <p14:creationId xmlns:p14="http://schemas.microsoft.com/office/powerpoint/2010/main" val="378781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What can we learn from other states?</a:t>
            </a:r>
          </a:p>
          <a:p>
            <a:pPr lvl="1"/>
            <a:r>
              <a:rPr lang="en-US" sz="2400" dirty="0" smtClean="0"/>
              <a:t>See attachment: “Let the Courts Guide You: Planning and Zoning Consistency”</a:t>
            </a:r>
          </a:p>
          <a:p>
            <a:pPr lvl="1"/>
            <a:endParaRPr lang="en-US" sz="24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13</a:t>
            </a:fld>
            <a:endParaRPr lang="en-US"/>
          </a:p>
        </p:txBody>
      </p:sp>
    </p:spTree>
    <p:extLst>
      <p:ext uri="{BB962C8B-B14F-4D97-AF65-F5344CB8AC3E}">
        <p14:creationId xmlns:p14="http://schemas.microsoft.com/office/powerpoint/2010/main" val="217445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Best practices</a:t>
            </a:r>
          </a:p>
          <a:p>
            <a:pPr lvl="1"/>
            <a:r>
              <a:rPr lang="en-US" dirty="0" smtClean="0"/>
              <a:t>Identify relevant objectives, goals, and policies from the plan</a:t>
            </a:r>
          </a:p>
          <a:p>
            <a:pPr lvl="1"/>
            <a:r>
              <a:rPr lang="en-US" dirty="0" smtClean="0"/>
              <a:t>Discuss how the proposed ordinance furthers those objectives, goals, and policies</a:t>
            </a:r>
          </a:p>
          <a:p>
            <a:pPr marL="457200" lvl="1" indent="0">
              <a:buNone/>
            </a:pPr>
            <a:endParaRPr lang="en-US" sz="24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14</a:t>
            </a:fld>
            <a:endParaRPr lang="en-US"/>
          </a:p>
        </p:txBody>
      </p:sp>
    </p:spTree>
    <p:extLst>
      <p:ext uri="{BB962C8B-B14F-4D97-AF65-F5344CB8AC3E}">
        <p14:creationId xmlns:p14="http://schemas.microsoft.com/office/powerpoint/2010/main" val="405875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p:txBody>
          <a:bodyPr/>
          <a:lstStyle/>
          <a:p>
            <a:r>
              <a:rPr lang="en-US" dirty="0" smtClean="0"/>
              <a:t>Procedures of s. 66.1001 for adopting comprehensive plans apply to: </a:t>
            </a:r>
          </a:p>
          <a:p>
            <a:pPr lvl="1"/>
            <a:r>
              <a:rPr lang="en-US" dirty="0" smtClean="0"/>
              <a:t>initial preparation of plan</a:t>
            </a:r>
          </a:p>
          <a:p>
            <a:pPr lvl="1"/>
            <a:r>
              <a:rPr lang="en-US" dirty="0" smtClean="0"/>
              <a:t>amendments to the plan</a:t>
            </a:r>
          </a:p>
          <a:p>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15</a:t>
            </a:fld>
            <a:endParaRPr lang="en-US"/>
          </a:p>
        </p:txBody>
      </p:sp>
    </p:spTree>
    <p:extLst>
      <p:ext uri="{BB962C8B-B14F-4D97-AF65-F5344CB8AC3E}">
        <p14:creationId xmlns:p14="http://schemas.microsoft.com/office/powerpoint/2010/main" val="19746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p:txBody>
          <a:bodyPr/>
          <a:lstStyle/>
          <a:p>
            <a:r>
              <a:rPr lang="en-US" dirty="0" smtClean="0"/>
              <a:t>Implementation element.</a:t>
            </a:r>
          </a:p>
          <a:p>
            <a:pPr lvl="1"/>
            <a:r>
              <a:rPr lang="en-US" dirty="0" smtClean="0"/>
              <a:t>“The element shall include a process for updating the comprehensive plan.  A comprehensive plan under this subsection shall be updated no less than once every 10 years.”</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16</a:t>
            </a:fld>
            <a:endParaRPr lang="en-US"/>
          </a:p>
        </p:txBody>
      </p:sp>
    </p:spTree>
    <p:extLst>
      <p:ext uri="{BB962C8B-B14F-4D97-AF65-F5344CB8AC3E}">
        <p14:creationId xmlns:p14="http://schemas.microsoft.com/office/powerpoint/2010/main" val="623926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Overseeing the process</a:t>
            </a:r>
            <a:endParaRPr lang="en-US" sz="4000" dirty="0"/>
          </a:p>
        </p:txBody>
      </p:sp>
      <p:sp>
        <p:nvSpPr>
          <p:cNvPr id="3" name="Content Placeholder 2"/>
          <p:cNvSpPr>
            <a:spLocks noGrp="1"/>
          </p:cNvSpPr>
          <p:nvPr>
            <p:ph idx="1"/>
          </p:nvPr>
        </p:nvSpPr>
        <p:spPr>
          <a:xfrm>
            <a:off x="457200" y="3352800"/>
            <a:ext cx="8229600" cy="2438400"/>
          </a:xfrm>
        </p:spPr>
        <p:txBody>
          <a:bodyPr/>
          <a:lstStyle/>
          <a:p>
            <a:r>
              <a:rPr lang="en-US" dirty="0" smtClean="0"/>
              <a:t>Plan Commission</a:t>
            </a:r>
          </a:p>
          <a:p>
            <a:r>
              <a:rPr lang="en-US" dirty="0" smtClean="0"/>
              <a:t>Ad hoc “work group”</a:t>
            </a:r>
          </a:p>
          <a:p>
            <a:r>
              <a:rPr lang="en-US" dirty="0" smtClean="0"/>
              <a:t>In-house staff</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17</a:t>
            </a:fld>
            <a:endParaRPr lang="en-US"/>
          </a:p>
        </p:txBody>
      </p:sp>
      <p:sp>
        <p:nvSpPr>
          <p:cNvPr id="7" name="Content Placeholder 2"/>
          <p:cNvSpPr txBox="1">
            <a:spLocks/>
          </p:cNvSpPr>
          <p:nvPr/>
        </p:nvSpPr>
        <p:spPr>
          <a:xfrm>
            <a:off x="457200" y="1752600"/>
            <a:ext cx="822960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Although the City Council/Village or Town Board ultimately decides whether to adopt the proposed amendment, they may choose to delegate oversight of the process.</a:t>
            </a:r>
          </a:p>
          <a:p>
            <a:pPr marL="0" indent="0">
              <a:buNone/>
            </a:pPr>
            <a:endParaRPr lang="en-US" dirty="0" smtClean="0"/>
          </a:p>
        </p:txBody>
      </p:sp>
      <p:sp>
        <p:nvSpPr>
          <p:cNvPr id="8" name="Rectangle 7"/>
          <p:cNvSpPr/>
          <p:nvPr/>
        </p:nvSpPr>
        <p:spPr>
          <a:xfrm>
            <a:off x="457200" y="1676400"/>
            <a:ext cx="8382000" cy="1447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457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Who does the work?</a:t>
            </a:r>
            <a:endParaRPr lang="en-US" dirty="0"/>
          </a:p>
        </p:txBody>
      </p:sp>
      <p:sp>
        <p:nvSpPr>
          <p:cNvPr id="3" name="Content Placeholder 2"/>
          <p:cNvSpPr>
            <a:spLocks noGrp="1"/>
          </p:cNvSpPr>
          <p:nvPr>
            <p:ph idx="1"/>
          </p:nvPr>
        </p:nvSpPr>
        <p:spPr>
          <a:xfrm>
            <a:off x="586153" y="3030416"/>
            <a:ext cx="8229600" cy="3042138"/>
          </a:xfrm>
        </p:spPr>
        <p:txBody>
          <a:bodyPr/>
          <a:lstStyle/>
          <a:p>
            <a:r>
              <a:rPr lang="en-US" dirty="0" smtClean="0"/>
              <a:t>Private consultant</a:t>
            </a:r>
          </a:p>
          <a:p>
            <a:r>
              <a:rPr lang="en-US" dirty="0" smtClean="0"/>
              <a:t>In-house staff</a:t>
            </a:r>
          </a:p>
          <a:p>
            <a:r>
              <a:rPr lang="en-US" dirty="0" smtClean="0"/>
              <a:t>Regional Planning Commission</a:t>
            </a:r>
          </a:p>
          <a:p>
            <a:r>
              <a:rPr lang="en-US" dirty="0" smtClean="0"/>
              <a:t>County Planning Department</a:t>
            </a:r>
          </a:p>
          <a:p>
            <a:r>
              <a:rPr lang="en-US" dirty="0" smtClean="0"/>
              <a:t>UW-Extension agent</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18</a:t>
            </a:fld>
            <a:endParaRPr lang="en-US"/>
          </a:p>
        </p:txBody>
      </p:sp>
      <p:sp>
        <p:nvSpPr>
          <p:cNvPr id="7" name="Content Placeholder 2"/>
          <p:cNvSpPr txBox="1">
            <a:spLocks/>
          </p:cNvSpPr>
          <p:nvPr/>
        </p:nvSpPr>
        <p:spPr>
          <a:xfrm>
            <a:off x="457200" y="1811215"/>
            <a:ext cx="8229600" cy="9319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Often, the best choice will be a partnership of </a:t>
            </a:r>
            <a:br>
              <a:rPr lang="en-US" sz="2600" dirty="0" smtClean="0"/>
            </a:br>
            <a:r>
              <a:rPr lang="en-US" sz="2600" dirty="0" smtClean="0"/>
              <a:t>two or more resources.</a:t>
            </a:r>
          </a:p>
          <a:p>
            <a:pPr marL="0" indent="0">
              <a:buNone/>
            </a:pPr>
            <a:endParaRPr lang="en-US" dirty="0" smtClean="0"/>
          </a:p>
        </p:txBody>
      </p:sp>
      <p:sp>
        <p:nvSpPr>
          <p:cNvPr id="8" name="Rectangle 7"/>
          <p:cNvSpPr/>
          <p:nvPr/>
        </p:nvSpPr>
        <p:spPr>
          <a:xfrm>
            <a:off x="1008184" y="1735015"/>
            <a:ext cx="7197969" cy="10081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032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Frequency of amendments</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19</a:t>
            </a:fld>
            <a:endParaRPr lang="en-US"/>
          </a:p>
        </p:txBody>
      </p:sp>
      <p:sp>
        <p:nvSpPr>
          <p:cNvPr id="10" name="Content Placeholder 2"/>
          <p:cNvSpPr>
            <a:spLocks noGrp="1"/>
          </p:cNvSpPr>
          <p:nvPr>
            <p:ph idx="1"/>
          </p:nvPr>
        </p:nvSpPr>
        <p:spPr>
          <a:xfrm>
            <a:off x="457200" y="1600201"/>
            <a:ext cx="8229600" cy="3686908"/>
          </a:xfrm>
        </p:spPr>
        <p:txBody>
          <a:bodyPr/>
          <a:lstStyle/>
          <a:p>
            <a:r>
              <a:rPr lang="en-US" dirty="0" smtClean="0"/>
              <a:t>Whenever they arise</a:t>
            </a:r>
          </a:p>
          <a:p>
            <a:pPr lvl="1"/>
            <a:r>
              <a:rPr lang="en-US" dirty="0" smtClean="0"/>
              <a:t>Effective in a small, quiet community where amendments are likely to be infrequent</a:t>
            </a:r>
            <a:endParaRPr lang="en-US" dirty="0"/>
          </a:p>
          <a:p>
            <a:r>
              <a:rPr lang="en-US" dirty="0" smtClean="0"/>
              <a:t>Annually, or other set time period</a:t>
            </a:r>
            <a:endParaRPr lang="en-US" dirty="0"/>
          </a:p>
          <a:p>
            <a:pPr lvl="1"/>
            <a:r>
              <a:rPr lang="en-US" dirty="0" smtClean="0"/>
              <a:t>Might be more efficient to “group” amendments in a fast-growing community rather than having to deal with an amendment every month or two</a:t>
            </a:r>
            <a:endParaRPr lang="en-US" dirty="0"/>
          </a:p>
        </p:txBody>
      </p:sp>
    </p:spTree>
    <p:extLst>
      <p:ext uri="{BB962C8B-B14F-4D97-AF65-F5344CB8AC3E}">
        <p14:creationId xmlns:p14="http://schemas.microsoft.com/office/powerpoint/2010/main" val="220087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i="1" u="sng" dirty="0" smtClean="0"/>
              <a:t>Using</a:t>
            </a:r>
            <a:r>
              <a:rPr lang="en-US" dirty="0" smtClean="0"/>
              <a:t> your comprehensive plan</a:t>
            </a:r>
          </a:p>
          <a:p>
            <a:pPr lvl="1"/>
            <a:r>
              <a:rPr lang="en-US" dirty="0" smtClean="0"/>
              <a:t>You’ve got a comprehensive plan, now what?</a:t>
            </a:r>
          </a:p>
          <a:p>
            <a:pPr lvl="2"/>
            <a:r>
              <a:rPr lang="en-US" dirty="0" smtClean="0"/>
              <a:t>How to use a comprehensive plan in everyday decision making </a:t>
            </a:r>
          </a:p>
          <a:p>
            <a:r>
              <a:rPr lang="en-US" i="1" u="sng" dirty="0" smtClean="0"/>
              <a:t>Amending</a:t>
            </a:r>
            <a:r>
              <a:rPr lang="en-US" dirty="0" smtClean="0"/>
              <a:t> your comprehensive plan</a:t>
            </a:r>
          </a:p>
          <a:p>
            <a:pPr lvl="1"/>
            <a:r>
              <a:rPr lang="en-US" dirty="0" smtClean="0"/>
              <a:t>It is difficult to predict the future</a:t>
            </a:r>
          </a:p>
          <a:p>
            <a:pPr lvl="2"/>
            <a:r>
              <a:rPr lang="en-US" dirty="0" smtClean="0"/>
              <a:t>Amending the plan when the community wants to approve a project that is not supported by the plan</a:t>
            </a:r>
          </a:p>
          <a:p>
            <a:pPr lvl="1"/>
            <a:r>
              <a:rPr lang="en-US" dirty="0" smtClean="0"/>
              <a:t>Periodic updates</a:t>
            </a:r>
          </a:p>
          <a:p>
            <a:pPr lvl="2"/>
            <a:r>
              <a:rPr lang="en-US" dirty="0" smtClean="0"/>
              <a:t>The practice of periodically reviewing the plan and making changes </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5814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a:t>
            </a:fld>
            <a:endParaRPr lang="en-US"/>
          </a:p>
        </p:txBody>
      </p:sp>
    </p:spTree>
    <p:extLst>
      <p:ext uri="{BB962C8B-B14F-4D97-AF65-F5344CB8AC3E}">
        <p14:creationId xmlns:p14="http://schemas.microsoft.com/office/powerpoint/2010/main" val="3754875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Public participation</a:t>
            </a:r>
            <a:endParaRPr lang="en-US" dirty="0"/>
          </a:p>
        </p:txBody>
      </p:sp>
      <p:sp>
        <p:nvSpPr>
          <p:cNvPr id="3" name="Content Placeholder 2"/>
          <p:cNvSpPr>
            <a:spLocks noGrp="1"/>
          </p:cNvSpPr>
          <p:nvPr>
            <p:ph idx="1"/>
          </p:nvPr>
        </p:nvSpPr>
        <p:spPr>
          <a:xfrm>
            <a:off x="656491" y="3470034"/>
            <a:ext cx="8159263" cy="2086708"/>
          </a:xfrm>
        </p:spPr>
        <p:txBody>
          <a:bodyPr/>
          <a:lstStyle/>
          <a:p>
            <a:r>
              <a:rPr lang="en-US" dirty="0" smtClean="0"/>
              <a:t>Public Participation Plan</a:t>
            </a:r>
          </a:p>
          <a:p>
            <a:r>
              <a:rPr lang="en-US" dirty="0" smtClean="0"/>
              <a:t>Notifications to non-metallic mining interests</a:t>
            </a:r>
          </a:p>
          <a:p>
            <a:r>
              <a:rPr lang="en-US" dirty="0" smtClean="0"/>
              <a:t>Notifications to any others who requested it</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20</a:t>
            </a:fld>
            <a:endParaRPr lang="en-US"/>
          </a:p>
        </p:txBody>
      </p:sp>
      <p:sp>
        <p:nvSpPr>
          <p:cNvPr id="7" name="Content Placeholder 2"/>
          <p:cNvSpPr txBox="1">
            <a:spLocks/>
          </p:cNvSpPr>
          <p:nvPr/>
        </p:nvSpPr>
        <p:spPr>
          <a:xfrm>
            <a:off x="422031" y="1811215"/>
            <a:ext cx="8229600" cy="13657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Required by statute, although activities do not have </a:t>
            </a:r>
            <a:br>
              <a:rPr lang="en-US" sz="2600" dirty="0" smtClean="0"/>
            </a:br>
            <a:r>
              <a:rPr lang="en-US" sz="2600" dirty="0" smtClean="0"/>
              <a:t>to be as robust as they may have been for </a:t>
            </a:r>
            <a:br>
              <a:rPr lang="en-US" sz="2600" dirty="0" smtClean="0"/>
            </a:br>
            <a:r>
              <a:rPr lang="en-US" sz="2600" dirty="0" smtClean="0"/>
              <a:t>the original planning process.</a:t>
            </a:r>
          </a:p>
          <a:p>
            <a:pPr marL="0" indent="0">
              <a:buNone/>
            </a:pPr>
            <a:endParaRPr lang="en-US" dirty="0" smtClean="0"/>
          </a:p>
        </p:txBody>
      </p:sp>
      <p:sp>
        <p:nvSpPr>
          <p:cNvPr id="8" name="Rectangle 7"/>
          <p:cNvSpPr/>
          <p:nvPr/>
        </p:nvSpPr>
        <p:spPr>
          <a:xfrm>
            <a:off x="879231" y="1735015"/>
            <a:ext cx="7291753" cy="14419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733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Standardize the process</a:t>
            </a:r>
            <a:endParaRPr lang="en-US" dirty="0"/>
          </a:p>
        </p:txBody>
      </p:sp>
      <p:sp>
        <p:nvSpPr>
          <p:cNvPr id="3" name="Content Placeholder 2"/>
          <p:cNvSpPr>
            <a:spLocks noGrp="1"/>
          </p:cNvSpPr>
          <p:nvPr>
            <p:ph idx="1"/>
          </p:nvPr>
        </p:nvSpPr>
        <p:spPr>
          <a:xfrm>
            <a:off x="562707" y="1746740"/>
            <a:ext cx="8159263" cy="2285997"/>
          </a:xfrm>
        </p:spPr>
        <p:txBody>
          <a:bodyPr>
            <a:normAutofit lnSpcReduction="10000"/>
          </a:bodyPr>
          <a:lstStyle/>
          <a:p>
            <a:r>
              <a:rPr lang="en-US" dirty="0" smtClean="0"/>
              <a:t>Amendment application form</a:t>
            </a:r>
          </a:p>
          <a:p>
            <a:r>
              <a:rPr lang="en-US" dirty="0" smtClean="0"/>
              <a:t>Consistency analysis form</a:t>
            </a:r>
          </a:p>
          <a:p>
            <a:r>
              <a:rPr lang="en-US" dirty="0" smtClean="0"/>
              <a:t>Review procedures</a:t>
            </a:r>
          </a:p>
          <a:p>
            <a:r>
              <a:rPr lang="en-US" dirty="0" smtClean="0"/>
              <a:t>Filing system</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21</a:t>
            </a:fld>
            <a:endParaRPr lang="en-US"/>
          </a:p>
        </p:txBody>
      </p:sp>
      <p:sp>
        <p:nvSpPr>
          <p:cNvPr id="9" name="Content Placeholder 2"/>
          <p:cNvSpPr txBox="1">
            <a:spLocks/>
          </p:cNvSpPr>
          <p:nvPr/>
        </p:nvSpPr>
        <p:spPr>
          <a:xfrm>
            <a:off x="422031" y="4308214"/>
            <a:ext cx="8229600" cy="13657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This makes it easier in the future to remember </a:t>
            </a:r>
            <a:br>
              <a:rPr lang="en-US" sz="2600" dirty="0" smtClean="0"/>
            </a:br>
            <a:r>
              <a:rPr lang="en-US" sz="2600" dirty="0" smtClean="0"/>
              <a:t>how various amendments were handled, and it </a:t>
            </a:r>
            <a:br>
              <a:rPr lang="en-US" sz="2600" dirty="0" smtClean="0"/>
            </a:br>
            <a:r>
              <a:rPr lang="en-US" sz="2600" dirty="0" smtClean="0"/>
              <a:t>documents a community’s due diligence.</a:t>
            </a:r>
          </a:p>
          <a:p>
            <a:pPr marL="0" indent="0">
              <a:buNone/>
            </a:pPr>
            <a:endParaRPr lang="en-US" dirty="0" smtClean="0"/>
          </a:p>
        </p:txBody>
      </p:sp>
      <p:sp>
        <p:nvSpPr>
          <p:cNvPr id="10" name="Rectangle 9"/>
          <p:cNvSpPr/>
          <p:nvPr/>
        </p:nvSpPr>
        <p:spPr>
          <a:xfrm>
            <a:off x="1019908" y="4232014"/>
            <a:ext cx="7033846" cy="14419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8364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Working on the amendment</a:t>
            </a:r>
            <a:endParaRPr lang="en-US" dirty="0"/>
          </a:p>
        </p:txBody>
      </p:sp>
      <p:sp>
        <p:nvSpPr>
          <p:cNvPr id="3" name="Content Placeholder 2"/>
          <p:cNvSpPr>
            <a:spLocks noGrp="1"/>
          </p:cNvSpPr>
          <p:nvPr>
            <p:ph idx="1"/>
          </p:nvPr>
        </p:nvSpPr>
        <p:spPr>
          <a:xfrm>
            <a:off x="656491" y="2028095"/>
            <a:ext cx="8159263" cy="3188674"/>
          </a:xfrm>
        </p:spPr>
        <p:txBody>
          <a:bodyPr>
            <a:normAutofit lnSpcReduction="10000"/>
          </a:bodyPr>
          <a:lstStyle/>
          <a:p>
            <a:r>
              <a:rPr lang="en-US" dirty="0" smtClean="0"/>
              <a:t>Use tools like Word’s “Track Changes” and the comment insertion option</a:t>
            </a:r>
          </a:p>
          <a:p>
            <a:r>
              <a:rPr lang="en-US" dirty="0" smtClean="0"/>
              <a:t>Include disclaimer if work is being done by someone other than the original author</a:t>
            </a:r>
          </a:p>
          <a:p>
            <a:r>
              <a:rPr lang="en-US" dirty="0" smtClean="0"/>
              <a:t>Don’t forget to update Table of Contents, if necessary</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22</a:t>
            </a:fld>
            <a:endParaRPr lang="en-US"/>
          </a:p>
        </p:txBody>
      </p:sp>
    </p:spTree>
    <p:extLst>
      <p:ext uri="{BB962C8B-B14F-4D97-AF65-F5344CB8AC3E}">
        <p14:creationId xmlns:p14="http://schemas.microsoft.com/office/powerpoint/2010/main" val="1070294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Adoption of the amendment</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23</a:t>
            </a:fld>
            <a:endParaRPr lang="en-US"/>
          </a:p>
        </p:txBody>
      </p:sp>
      <p:sp>
        <p:nvSpPr>
          <p:cNvPr id="8" name="Content Placeholder 2"/>
          <p:cNvSpPr>
            <a:spLocks noGrp="1"/>
          </p:cNvSpPr>
          <p:nvPr>
            <p:ph idx="1"/>
          </p:nvPr>
        </p:nvSpPr>
        <p:spPr>
          <a:xfrm>
            <a:off x="457200" y="1834660"/>
            <a:ext cx="8229600" cy="4026877"/>
          </a:xfrm>
        </p:spPr>
        <p:txBody>
          <a:bodyPr>
            <a:normAutofit/>
          </a:bodyPr>
          <a:lstStyle/>
          <a:p>
            <a:r>
              <a:rPr lang="en-US" dirty="0" smtClean="0"/>
              <a:t>Same statutory requirements as for the original plan’s adoption*</a:t>
            </a:r>
          </a:p>
          <a:p>
            <a:pPr lvl="1"/>
            <a:r>
              <a:rPr lang="en-US" dirty="0" smtClean="0"/>
              <a:t>Public notice, public hearing, resolution by plan commission, ordinance by council/board</a:t>
            </a:r>
          </a:p>
          <a:p>
            <a:pPr lvl="1"/>
            <a:endParaRPr lang="en-US" dirty="0"/>
          </a:p>
          <a:p>
            <a:pPr marL="457200" lvl="1" indent="0">
              <a:buNone/>
            </a:pPr>
            <a:r>
              <a:rPr lang="en-US" sz="2400" dirty="0" smtClean="0"/>
              <a:t>*One exception: A draft does not need to go to the distribution list prior to adoption – only the Final amended plan, after adoption</a:t>
            </a:r>
            <a:endParaRPr lang="en-US" sz="2400" dirty="0"/>
          </a:p>
        </p:txBody>
      </p:sp>
    </p:spTree>
    <p:extLst>
      <p:ext uri="{BB962C8B-B14F-4D97-AF65-F5344CB8AC3E}">
        <p14:creationId xmlns:p14="http://schemas.microsoft.com/office/powerpoint/2010/main" val="4224823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Distribution of amended plan</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24</a:t>
            </a:fld>
            <a:endParaRPr lang="en-US"/>
          </a:p>
        </p:txBody>
      </p:sp>
      <p:sp>
        <p:nvSpPr>
          <p:cNvPr id="7" name="Content Placeholder 2"/>
          <p:cNvSpPr txBox="1">
            <a:spLocks/>
          </p:cNvSpPr>
          <p:nvPr/>
        </p:nvSpPr>
        <p:spPr>
          <a:xfrm>
            <a:off x="445477" y="1811215"/>
            <a:ext cx="8229600" cy="13657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Amended plan can be distributed via a digital copy on a CD; or can be a paper copy (or both). Helpful to recipients if a cover letter highlights the changes and identifies pages.</a:t>
            </a:r>
          </a:p>
          <a:p>
            <a:pPr marL="0" indent="0">
              <a:buNone/>
            </a:pPr>
            <a:endParaRPr lang="en-US" dirty="0" smtClean="0"/>
          </a:p>
        </p:txBody>
      </p:sp>
      <p:sp>
        <p:nvSpPr>
          <p:cNvPr id="8" name="Rectangle 7"/>
          <p:cNvSpPr/>
          <p:nvPr/>
        </p:nvSpPr>
        <p:spPr>
          <a:xfrm>
            <a:off x="445477" y="1735015"/>
            <a:ext cx="8229600" cy="14419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a:spLocks noGrp="1"/>
          </p:cNvSpPr>
          <p:nvPr>
            <p:ph idx="1"/>
          </p:nvPr>
        </p:nvSpPr>
        <p:spPr>
          <a:xfrm>
            <a:off x="609599" y="3610708"/>
            <a:ext cx="8229600" cy="2168768"/>
          </a:xfrm>
        </p:spPr>
        <p:txBody>
          <a:bodyPr>
            <a:normAutofit lnSpcReduction="10000"/>
          </a:bodyPr>
          <a:lstStyle/>
          <a:p>
            <a:r>
              <a:rPr lang="en-US" dirty="0" smtClean="0"/>
              <a:t>66.1001(4)(b)</a:t>
            </a:r>
          </a:p>
          <a:p>
            <a:pPr lvl="1"/>
            <a:r>
              <a:rPr lang="en-US" dirty="0" smtClean="0"/>
              <a:t>Governmental bodies located partly or wholly within your governmental unit; governmental bodies adjacent to yours; </a:t>
            </a:r>
            <a:r>
              <a:rPr lang="en-US" dirty="0" err="1" smtClean="0"/>
              <a:t>WisDOA</a:t>
            </a:r>
            <a:r>
              <a:rPr lang="en-US" dirty="0" smtClean="0"/>
              <a:t>; regional planning commission; local public library </a:t>
            </a:r>
          </a:p>
        </p:txBody>
      </p:sp>
    </p:spTree>
    <p:extLst>
      <p:ext uri="{BB962C8B-B14F-4D97-AF65-F5344CB8AC3E}">
        <p14:creationId xmlns:p14="http://schemas.microsoft.com/office/powerpoint/2010/main" val="3857632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Amending</a:t>
            </a:r>
            <a:r>
              <a:rPr lang="en-US" dirty="0" smtClean="0"/>
              <a:t> your comprehensive plan: </a:t>
            </a:r>
            <a:br>
              <a:rPr lang="en-US" dirty="0" smtClean="0"/>
            </a:br>
            <a:r>
              <a:rPr lang="en-US" sz="4000" dirty="0" smtClean="0"/>
              <a:t>10-year plan update</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25</a:t>
            </a:fld>
            <a:endParaRPr lang="en-US"/>
          </a:p>
        </p:txBody>
      </p:sp>
      <p:sp>
        <p:nvSpPr>
          <p:cNvPr id="7" name="Content Placeholder 2"/>
          <p:cNvSpPr txBox="1">
            <a:spLocks/>
          </p:cNvSpPr>
          <p:nvPr/>
        </p:nvSpPr>
        <p:spPr>
          <a:xfrm>
            <a:off x="445477" y="1811215"/>
            <a:ext cx="8229600" cy="13657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smtClean="0"/>
              <a:t>A formal, required amending of the entire plan, wherever updates are deemed necessary. (Some plans may have specified a more frequent updating than every 10 years.)</a:t>
            </a:r>
          </a:p>
          <a:p>
            <a:pPr marL="0" indent="0">
              <a:buNone/>
            </a:pPr>
            <a:endParaRPr lang="en-US" dirty="0" smtClean="0"/>
          </a:p>
        </p:txBody>
      </p:sp>
      <p:sp>
        <p:nvSpPr>
          <p:cNvPr id="8" name="Rectangle 7"/>
          <p:cNvSpPr/>
          <p:nvPr/>
        </p:nvSpPr>
        <p:spPr>
          <a:xfrm>
            <a:off x="445477" y="1735015"/>
            <a:ext cx="8229600" cy="14419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a:spLocks noGrp="1"/>
          </p:cNvSpPr>
          <p:nvPr>
            <p:ph idx="1"/>
          </p:nvPr>
        </p:nvSpPr>
        <p:spPr>
          <a:xfrm>
            <a:off x="550983" y="3458308"/>
            <a:ext cx="8335109" cy="2625969"/>
          </a:xfrm>
        </p:spPr>
        <p:txBody>
          <a:bodyPr>
            <a:normAutofit lnSpcReduction="10000"/>
          </a:bodyPr>
          <a:lstStyle/>
          <a:p>
            <a:r>
              <a:rPr lang="en-US" sz="2800" dirty="0" smtClean="0"/>
              <a:t>A good time to acknowledge accomplishments since the plan was originally adopted</a:t>
            </a:r>
          </a:p>
          <a:p>
            <a:r>
              <a:rPr lang="en-US" sz="2800" dirty="0" smtClean="0"/>
              <a:t>Updates will likely include census/demographic data, changes to community facilities, transportation maps, land use maps; and need to check whether vision, goals, objectives, policies, programs are still relevant</a:t>
            </a:r>
          </a:p>
        </p:txBody>
      </p:sp>
    </p:spTree>
    <p:extLst>
      <p:ext uri="{BB962C8B-B14F-4D97-AF65-F5344CB8AC3E}">
        <p14:creationId xmlns:p14="http://schemas.microsoft.com/office/powerpoint/2010/main" val="2333861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legislation</a:t>
            </a:r>
            <a:endParaRPr lang="en-US" dirty="0"/>
          </a:p>
        </p:txBody>
      </p:sp>
      <p:sp>
        <p:nvSpPr>
          <p:cNvPr id="3" name="Content Placeholder 2"/>
          <p:cNvSpPr>
            <a:spLocks noGrp="1"/>
          </p:cNvSpPr>
          <p:nvPr>
            <p:ph idx="1"/>
          </p:nvPr>
        </p:nvSpPr>
        <p:spPr/>
        <p:txBody>
          <a:bodyPr/>
          <a:lstStyle/>
          <a:p>
            <a:r>
              <a:rPr lang="en-US" dirty="0" smtClean="0"/>
              <a:t>AB 303</a:t>
            </a:r>
          </a:p>
          <a:p>
            <a:pPr lvl="1"/>
            <a:r>
              <a:rPr lang="en-US" dirty="0" smtClean="0"/>
              <a:t>Consistency requirement would only apply to local governments that have a comprehensive plan.</a:t>
            </a:r>
          </a:p>
          <a:p>
            <a:pPr lvl="1"/>
            <a:r>
              <a:rPr lang="en-US" dirty="0" smtClean="0"/>
              <a:t>Provides for the repeal of comprehensive plans.</a:t>
            </a:r>
          </a:p>
          <a:p>
            <a:pPr lvl="1"/>
            <a:r>
              <a:rPr lang="en-US" dirty="0" smtClean="0"/>
              <a:t>State agencies cannot consider comprehensive plans in determining eligibility for economic development programs.</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3528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26</a:t>
            </a:fld>
            <a:endParaRPr lang="en-US"/>
          </a:p>
        </p:txBody>
      </p:sp>
    </p:spTree>
    <p:extLst>
      <p:ext uri="{BB962C8B-B14F-4D97-AF65-F5344CB8AC3E}">
        <p14:creationId xmlns:p14="http://schemas.microsoft.com/office/powerpoint/2010/main" val="1105273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Remember the 2010 changes to the comprehensive planning law</a:t>
            </a:r>
          </a:p>
          <a:p>
            <a:pPr lvl="1"/>
            <a:r>
              <a:rPr lang="en-US" dirty="0" smtClean="0"/>
              <a:t>2009 Wis. Act 372 (signed into law, May 18, 2010)</a:t>
            </a:r>
          </a:p>
          <a:p>
            <a:pPr lvl="1"/>
            <a:r>
              <a:rPr lang="en-US" dirty="0" smtClean="0"/>
              <a:t>See Ohm, “2010 Updates to Wisconsin’s Comprehensive Planning Law,” </a:t>
            </a:r>
            <a:r>
              <a:rPr lang="en-US" i="1" dirty="0" smtClean="0"/>
              <a:t>Perspectives on Planning </a:t>
            </a:r>
            <a:r>
              <a:rPr lang="en-US" dirty="0" smtClean="0"/>
              <a:t>(May 2010)</a:t>
            </a:r>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3</a:t>
            </a:fld>
            <a:endParaRPr lang="en-US"/>
          </a:p>
        </p:txBody>
      </p:sp>
    </p:spTree>
    <p:extLst>
      <p:ext uri="{BB962C8B-B14F-4D97-AF65-F5344CB8AC3E}">
        <p14:creationId xmlns:p14="http://schemas.microsoft.com/office/powerpoint/2010/main" val="536149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457200" y="1600200"/>
            <a:ext cx="8534400" cy="4800600"/>
          </a:xfrm>
        </p:spPr>
        <p:txBody>
          <a:bodyPr>
            <a:normAutofit fontScale="77500" lnSpcReduction="20000"/>
          </a:bodyPr>
          <a:lstStyle/>
          <a:p>
            <a:r>
              <a:rPr lang="en-US" dirty="0" smtClean="0"/>
              <a:t>“. . . Beginning on January 1, 2010, if a local governmental unit enacts or amends any of the following ordinances, the ordinances shall be consistent with that local governmental unit’s comprehensive plan:</a:t>
            </a:r>
          </a:p>
          <a:p>
            <a:pPr lvl="1"/>
            <a:r>
              <a:rPr lang="en-US" dirty="0" smtClean="0"/>
              <a:t>Official mapping ordinances enacted o amended under s. 62.23(6)</a:t>
            </a:r>
          </a:p>
          <a:p>
            <a:pPr lvl="1"/>
            <a:r>
              <a:rPr lang="en-US" dirty="0" smtClean="0"/>
              <a:t>Local subdivision ordinances enacted or amended under s. 236.45 or 236.46.</a:t>
            </a:r>
          </a:p>
          <a:p>
            <a:pPr lvl="1"/>
            <a:r>
              <a:rPr lang="en-US" dirty="0" smtClean="0"/>
              <a:t>County zoning ordinances enacted or amended under s. 59.69.</a:t>
            </a:r>
          </a:p>
          <a:p>
            <a:pPr lvl="1"/>
            <a:r>
              <a:rPr lang="en-US" dirty="0" smtClean="0"/>
              <a:t>City or village zoning ordinances enacted or amended under s. 62.23(7).</a:t>
            </a:r>
          </a:p>
          <a:p>
            <a:pPr lvl="1"/>
            <a:r>
              <a:rPr lang="en-US" dirty="0" smtClean="0"/>
              <a:t>Town zoning ordinances enacted or amended under s. 60.61 or 60.62.</a:t>
            </a:r>
          </a:p>
          <a:p>
            <a:pPr lvl="1"/>
            <a:r>
              <a:rPr lang="en-US" dirty="0" err="1" smtClean="0"/>
              <a:t>Shorelands</a:t>
            </a:r>
            <a:r>
              <a:rPr lang="en-US" dirty="0" smtClean="0"/>
              <a:t> or wetlands in </a:t>
            </a:r>
            <a:r>
              <a:rPr lang="en-US" dirty="0" err="1" smtClean="0"/>
              <a:t>shorelands</a:t>
            </a:r>
            <a:r>
              <a:rPr lang="en-US" dirty="0" smtClean="0"/>
              <a:t> zoning ordinances enacted or amended under s. 59.692, 61.351 or 62.231”</a:t>
            </a:r>
          </a:p>
          <a:p>
            <a:pPr lvl="1"/>
            <a:endParaRPr lang="en-US"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4</a:t>
            </a:fld>
            <a:endParaRPr lang="en-US"/>
          </a:p>
        </p:txBody>
      </p:sp>
    </p:spTree>
    <p:extLst>
      <p:ext uri="{BB962C8B-B14F-4D97-AF65-F5344CB8AC3E}">
        <p14:creationId xmlns:p14="http://schemas.microsoft.com/office/powerpoint/2010/main" val="133017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“’Consistent with’ means furthers or does not contradict the objectives, goals, and policies contained in the comprehensive plan.”  </a:t>
            </a:r>
          </a:p>
          <a:p>
            <a:pPr lvl="1"/>
            <a:r>
              <a:rPr lang="en-US" sz="1800" dirty="0" smtClean="0"/>
              <a:t>Wis. Stat. § 66.1001(1)(am)</a:t>
            </a:r>
            <a:endParaRPr lang="en-US" sz="18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5</a:t>
            </a:fld>
            <a:endParaRPr lang="en-US"/>
          </a:p>
        </p:txBody>
      </p:sp>
    </p:spTree>
    <p:extLst>
      <p:ext uri="{BB962C8B-B14F-4D97-AF65-F5344CB8AC3E}">
        <p14:creationId xmlns:p14="http://schemas.microsoft.com/office/powerpoint/2010/main" val="543145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228600" y="1600200"/>
            <a:ext cx="8763000" cy="5105400"/>
          </a:xfrm>
        </p:spPr>
        <p:txBody>
          <a:bodyPr>
            <a:normAutofit fontScale="77500" lnSpcReduction="20000"/>
          </a:bodyPr>
          <a:lstStyle/>
          <a:p>
            <a:r>
              <a:rPr lang="en-US" dirty="0" smtClean="0"/>
              <a:t>Other statutory </a:t>
            </a:r>
            <a:r>
              <a:rPr lang="en-US" dirty="0"/>
              <a:t>provisions</a:t>
            </a:r>
            <a:r>
              <a:rPr lang="en-US" dirty="0" smtClean="0"/>
              <a:t>:</a:t>
            </a:r>
          </a:p>
          <a:p>
            <a:pPr lvl="1"/>
            <a:r>
              <a:rPr lang="en-US" dirty="0" smtClean="0"/>
              <a:t>Cities</a:t>
            </a:r>
            <a:r>
              <a:rPr lang="en-US" dirty="0"/>
              <a:t>, villages, and towns need to make a finding that the plan for a proposed tax increment financing district is in “conformity” with the master plan of the city, village, or </a:t>
            </a:r>
            <a:r>
              <a:rPr lang="en-US" dirty="0" smtClean="0"/>
              <a:t>town.</a:t>
            </a:r>
          </a:p>
          <a:p>
            <a:pPr lvl="1"/>
            <a:r>
              <a:rPr lang="en-US" dirty="0" smtClean="0"/>
              <a:t>The </a:t>
            </a:r>
            <a:r>
              <a:rPr lang="en-US" dirty="0"/>
              <a:t>creation of an architectural conservancy district or a business improvement district requires a description of the “relationship” of the district to the local master </a:t>
            </a:r>
            <a:r>
              <a:rPr lang="en-US" dirty="0" smtClean="0"/>
              <a:t>plan.</a:t>
            </a:r>
          </a:p>
          <a:p>
            <a:pPr lvl="1"/>
            <a:r>
              <a:rPr lang="en-US" dirty="0" smtClean="0"/>
              <a:t>Urban </a:t>
            </a:r>
            <a:r>
              <a:rPr lang="en-US" dirty="0"/>
              <a:t>redevelopment plans need to be “in accord” with the local master </a:t>
            </a:r>
            <a:r>
              <a:rPr lang="en-US" dirty="0" smtClean="0"/>
              <a:t>plan.</a:t>
            </a:r>
          </a:p>
          <a:p>
            <a:pPr lvl="1"/>
            <a:r>
              <a:rPr lang="en-US" dirty="0" smtClean="0"/>
              <a:t>Redevelopment </a:t>
            </a:r>
            <a:r>
              <a:rPr lang="en-US" dirty="0"/>
              <a:t>authorities in first class cities must make the finding that the purpose for issuing bonds for public school facilities “is consistent” with the city’s master </a:t>
            </a:r>
            <a:r>
              <a:rPr lang="en-US" dirty="0" smtClean="0"/>
              <a:t>plan.</a:t>
            </a:r>
          </a:p>
          <a:p>
            <a:pPr lvl="1"/>
            <a:r>
              <a:rPr lang="en-US" dirty="0" smtClean="0"/>
              <a:t>Counties </a:t>
            </a:r>
            <a:r>
              <a:rPr lang="en-US" dirty="0"/>
              <a:t>and regional planning commissions are allowed to comment on the effect that cooperative boundary agreements between cities or villages and towns may have on the county development plan or the regional master plan. </a:t>
            </a:r>
          </a:p>
          <a:p>
            <a:endParaRPr lang="en-US" sz="18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6</a:t>
            </a:fld>
            <a:endParaRPr lang="en-US"/>
          </a:p>
        </p:txBody>
      </p:sp>
    </p:spTree>
    <p:extLst>
      <p:ext uri="{BB962C8B-B14F-4D97-AF65-F5344CB8AC3E}">
        <p14:creationId xmlns:p14="http://schemas.microsoft.com/office/powerpoint/2010/main" val="21370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228600" y="1600200"/>
            <a:ext cx="8763000" cy="5105400"/>
          </a:xfrm>
        </p:spPr>
        <p:txBody>
          <a:bodyPr>
            <a:normAutofit fontScale="85000" lnSpcReduction="20000"/>
          </a:bodyPr>
          <a:lstStyle/>
          <a:p>
            <a:r>
              <a:rPr lang="en-US" dirty="0" smtClean="0"/>
              <a:t>Other statutory </a:t>
            </a:r>
            <a:r>
              <a:rPr lang="en-US" dirty="0"/>
              <a:t>provisions</a:t>
            </a:r>
            <a:r>
              <a:rPr lang="en-US" dirty="0" smtClean="0"/>
              <a:t>:</a:t>
            </a:r>
          </a:p>
          <a:p>
            <a:pPr lvl="1"/>
            <a:r>
              <a:rPr lang="en-US" dirty="0"/>
              <a:t>A cooperative boundary agreement plans </a:t>
            </a:r>
            <a:r>
              <a:rPr lang="en-US" i="1" dirty="0"/>
              <a:t>“shall describe how it is consistent with each participating municipality’s comprehensive plan</a:t>
            </a:r>
            <a:r>
              <a:rPr lang="en-US" i="1" dirty="0" smtClean="0"/>
              <a:t>.”</a:t>
            </a:r>
            <a:endParaRPr lang="en-US" dirty="0" smtClean="0"/>
          </a:p>
          <a:p>
            <a:pPr lvl="1"/>
            <a:r>
              <a:rPr lang="en-US" dirty="0"/>
              <a:t>Water supply plans (required under the Great Lakes Compact legislation) must include </a:t>
            </a:r>
            <a:r>
              <a:rPr lang="en-US" i="1" dirty="0"/>
              <a:t>“[a]n analysis of how the plan supports and is consistent with any applicable comprehensive plans, as defined in s. 66.1001(1)(a).”</a:t>
            </a:r>
            <a:r>
              <a:rPr lang="en-US" dirty="0"/>
              <a:t>  The DNR will not approve any water supply plan that is not consistent with any applicable comprehensive plan. </a:t>
            </a:r>
            <a:r>
              <a:rPr lang="en-US" dirty="0" smtClean="0"/>
              <a:t>Urban </a:t>
            </a:r>
            <a:r>
              <a:rPr lang="en-US" dirty="0"/>
              <a:t>redevelopment plans need to be “in accord” with the local master </a:t>
            </a:r>
            <a:r>
              <a:rPr lang="en-US" dirty="0" smtClean="0"/>
              <a:t>plan.</a:t>
            </a:r>
          </a:p>
          <a:p>
            <a:pPr lvl="1"/>
            <a:r>
              <a:rPr lang="en-US" dirty="0"/>
              <a:t>The Working Lands Initiative  requires that farmland preservation plans be “</a:t>
            </a:r>
            <a:r>
              <a:rPr lang="en-US" i="1" dirty="0"/>
              <a:t>consistent with the comprehensive plan</a:t>
            </a:r>
            <a:r>
              <a:rPr lang="en-US" dirty="0"/>
              <a:t>” and that the farmland preservation zoning ordinance be </a:t>
            </a:r>
            <a:r>
              <a:rPr lang="en-US" i="1" dirty="0"/>
              <a:t>“substantially consistent with the farmland preservation plan</a:t>
            </a:r>
            <a:r>
              <a:rPr lang="en-US" dirty="0" smtClean="0"/>
              <a:t>.”</a:t>
            </a:r>
            <a:endParaRPr lang="en-US" sz="18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7</a:t>
            </a:fld>
            <a:endParaRPr lang="en-US"/>
          </a:p>
        </p:txBody>
      </p:sp>
    </p:spTree>
    <p:extLst>
      <p:ext uri="{BB962C8B-B14F-4D97-AF65-F5344CB8AC3E}">
        <p14:creationId xmlns:p14="http://schemas.microsoft.com/office/powerpoint/2010/main" val="3825933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What the law says</a:t>
            </a:r>
            <a:endParaRPr lang="en-US" dirty="0"/>
          </a:p>
        </p:txBody>
      </p:sp>
      <p:sp>
        <p:nvSpPr>
          <p:cNvPr id="3" name="Content Placeholder 2"/>
          <p:cNvSpPr>
            <a:spLocks noGrp="1"/>
          </p:cNvSpPr>
          <p:nvPr>
            <p:ph idx="1"/>
          </p:nvPr>
        </p:nvSpPr>
        <p:spPr>
          <a:xfrm>
            <a:off x="228600" y="1600200"/>
            <a:ext cx="8763000" cy="5105400"/>
          </a:xfrm>
        </p:spPr>
        <p:txBody>
          <a:bodyPr>
            <a:normAutofit/>
          </a:bodyPr>
          <a:lstStyle/>
          <a:p>
            <a:r>
              <a:rPr lang="en-US" dirty="0" smtClean="0"/>
              <a:t>A comprehensive plan can also:</a:t>
            </a:r>
          </a:p>
          <a:p>
            <a:pPr lvl="1"/>
            <a:r>
              <a:rPr lang="en-US" dirty="0" smtClean="0"/>
              <a:t>Help </a:t>
            </a:r>
            <a:r>
              <a:rPr lang="en-US" dirty="0"/>
              <a:t>establish the basis to include non-housing facilities for certain programs funded by the Wisconsin Housing and Economic Development </a:t>
            </a:r>
            <a:r>
              <a:rPr lang="en-US" dirty="0" smtClean="0"/>
              <a:t>Authority.</a:t>
            </a:r>
          </a:p>
          <a:p>
            <a:pPr lvl="1"/>
            <a:r>
              <a:rPr lang="en-US" dirty="0" smtClean="0"/>
              <a:t>Establish </a:t>
            </a:r>
            <a:r>
              <a:rPr lang="en-US" dirty="0"/>
              <a:t>street widths in cities and </a:t>
            </a:r>
            <a:r>
              <a:rPr lang="en-US" dirty="0" smtClean="0"/>
              <a:t>villages.</a:t>
            </a:r>
          </a:p>
          <a:p>
            <a:pPr lvl="1"/>
            <a:r>
              <a:rPr lang="en-US" dirty="0" smtClean="0"/>
              <a:t>Help </a:t>
            </a:r>
            <a:r>
              <a:rPr lang="en-US" dirty="0"/>
              <a:t>determine the appropriate location for medical waste </a:t>
            </a:r>
            <a:r>
              <a:rPr lang="en-US" dirty="0" smtClean="0"/>
              <a:t>incinerators.</a:t>
            </a:r>
          </a:p>
          <a:p>
            <a:pPr lvl="1"/>
            <a:r>
              <a:rPr lang="en-US" dirty="0" smtClean="0"/>
              <a:t>Authorize </a:t>
            </a:r>
            <a:r>
              <a:rPr lang="en-US" dirty="0"/>
              <a:t>the rezoning of registered lands for nonmetallic mineral extraction operations.  </a:t>
            </a:r>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8</a:t>
            </a:fld>
            <a:endParaRPr lang="en-US"/>
          </a:p>
        </p:txBody>
      </p:sp>
    </p:spTree>
    <p:extLst>
      <p:ext uri="{BB962C8B-B14F-4D97-AF65-F5344CB8AC3E}">
        <p14:creationId xmlns:p14="http://schemas.microsoft.com/office/powerpoint/2010/main" val="1882612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t>Using</a:t>
            </a:r>
            <a:r>
              <a:rPr lang="en-US" dirty="0" smtClean="0"/>
              <a:t> your comprehensive plan: </a:t>
            </a:r>
            <a:br>
              <a:rPr lang="en-US" dirty="0" smtClean="0"/>
            </a:br>
            <a:r>
              <a:rPr lang="en-US" dirty="0" smtClean="0"/>
              <a:t>Application of the law</a:t>
            </a:r>
            <a:endParaRPr lang="en-US" dirty="0"/>
          </a:p>
        </p:txBody>
      </p:sp>
      <p:sp>
        <p:nvSpPr>
          <p:cNvPr id="3" name="Content Placeholder 2"/>
          <p:cNvSpPr>
            <a:spLocks noGrp="1"/>
          </p:cNvSpPr>
          <p:nvPr>
            <p:ph idx="1"/>
          </p:nvPr>
        </p:nvSpPr>
        <p:spPr>
          <a:xfrm>
            <a:off x="457200" y="1600200"/>
            <a:ext cx="8534400" cy="4800600"/>
          </a:xfrm>
        </p:spPr>
        <p:txBody>
          <a:bodyPr>
            <a:normAutofit/>
          </a:bodyPr>
          <a:lstStyle/>
          <a:p>
            <a:r>
              <a:rPr lang="en-US" dirty="0" smtClean="0"/>
              <a:t>What is the purpose of comprehensive planning?</a:t>
            </a:r>
          </a:p>
          <a:p>
            <a:pPr lvl="1"/>
            <a:r>
              <a:rPr lang="en-US" dirty="0" smtClean="0"/>
              <a:t>Informed decision making</a:t>
            </a:r>
            <a:endParaRPr lang="en-US" sz="1400" dirty="0"/>
          </a:p>
        </p:txBody>
      </p:sp>
      <p:sp>
        <p:nvSpPr>
          <p:cNvPr id="4" name="Date Placeholder 3"/>
          <p:cNvSpPr>
            <a:spLocks noGrp="1"/>
          </p:cNvSpPr>
          <p:nvPr>
            <p:ph type="dt" sz="half" idx="10"/>
          </p:nvPr>
        </p:nvSpPr>
        <p:spPr/>
        <p:txBody>
          <a:bodyPr/>
          <a:lstStyle/>
          <a:p>
            <a:r>
              <a:rPr lang="en-US" smtClean="0"/>
              <a:t>January 11, 2012</a:t>
            </a:r>
            <a:endParaRPr lang="en-US"/>
          </a:p>
        </p:txBody>
      </p:sp>
      <p:sp>
        <p:nvSpPr>
          <p:cNvPr id="5" name="Footer Placeholder 4"/>
          <p:cNvSpPr>
            <a:spLocks noGrp="1"/>
          </p:cNvSpPr>
          <p:nvPr>
            <p:ph type="ftr" sz="quarter" idx="11"/>
          </p:nvPr>
        </p:nvSpPr>
        <p:spPr>
          <a:xfrm>
            <a:off x="3124200" y="6356350"/>
            <a:ext cx="3429000" cy="365125"/>
          </a:xfrm>
        </p:spPr>
        <p:txBody>
          <a:bodyPr/>
          <a:lstStyle/>
          <a:p>
            <a:r>
              <a:rPr lang="en-US" dirty="0" smtClean="0"/>
              <a:t>UWEX Local Land Use Planning and Zoning </a:t>
            </a:r>
            <a:r>
              <a:rPr lang="en-US" dirty="0" err="1" smtClean="0"/>
              <a:t>Wisline</a:t>
            </a:r>
            <a:endParaRPr lang="en-US" dirty="0"/>
          </a:p>
        </p:txBody>
      </p:sp>
      <p:sp>
        <p:nvSpPr>
          <p:cNvPr id="6" name="Slide Number Placeholder 5"/>
          <p:cNvSpPr>
            <a:spLocks noGrp="1"/>
          </p:cNvSpPr>
          <p:nvPr>
            <p:ph type="sldNum" sz="quarter" idx="12"/>
          </p:nvPr>
        </p:nvSpPr>
        <p:spPr/>
        <p:txBody>
          <a:bodyPr/>
          <a:lstStyle/>
          <a:p>
            <a:fld id="{0E32FBC5-4FE8-40FD-9C49-7A1C5031A74F}" type="slidenum">
              <a:rPr lang="en-US" smtClean="0"/>
              <a:t>9</a:t>
            </a:fld>
            <a:endParaRPr lang="en-US"/>
          </a:p>
        </p:txBody>
      </p:sp>
    </p:spTree>
    <p:extLst>
      <p:ext uri="{BB962C8B-B14F-4D97-AF65-F5344CB8AC3E}">
        <p14:creationId xmlns:p14="http://schemas.microsoft.com/office/powerpoint/2010/main" val="2174454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1737</Words>
  <Application>Microsoft Office PowerPoint</Application>
  <PresentationFormat>On-screen Show (4:3)</PresentationFormat>
  <Paragraphs>207</Paragraphs>
  <Slides>26</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26</vt:i4>
      </vt:variant>
    </vt:vector>
  </HeadingPairs>
  <TitlesOfParts>
    <vt:vector size="31" baseType="lpstr">
      <vt:lpstr>Arial</vt:lpstr>
      <vt:lpstr>Calibri</vt:lpstr>
      <vt:lpstr>Office Theme</vt:lpstr>
      <vt:lpstr>Custom Design</vt:lpstr>
      <vt:lpstr>1_Custom Design</vt:lpstr>
      <vt:lpstr>Using and Amending Your Comprehensive Plan</vt:lpstr>
      <vt:lpstr>Overview</vt:lpstr>
      <vt:lpstr>Using your comprehensive plan:  What the law says</vt:lpstr>
      <vt:lpstr>Using your comprehensive plan:  What the law says</vt:lpstr>
      <vt:lpstr>Using your comprehensive plan:  What the law says</vt:lpstr>
      <vt:lpstr>Using your comprehensive plan:  What the law says</vt:lpstr>
      <vt:lpstr>Using your comprehensive plan:  What the law says</vt:lpstr>
      <vt:lpstr>Using your comprehensive plan:  What the law says</vt:lpstr>
      <vt:lpstr>Using your comprehensive plan:  Application of the law</vt:lpstr>
      <vt:lpstr>Using your comprehensive plan:  Application of the law</vt:lpstr>
      <vt:lpstr>Using your comprehensive plan:  Application of the law</vt:lpstr>
      <vt:lpstr>Using your comprehensive plan:  Application of the law</vt:lpstr>
      <vt:lpstr>Using your comprehensive plan:  Application of the law</vt:lpstr>
      <vt:lpstr>Using your comprehensive plan:  Application of the law</vt:lpstr>
      <vt:lpstr>Amending your comprehensive plan:  What the law says</vt:lpstr>
      <vt:lpstr>Amending your comprehensive plan:  What the law says</vt:lpstr>
      <vt:lpstr>Amending your comprehensive plan:  Overseeing the process</vt:lpstr>
      <vt:lpstr>Amending your comprehensive plan:  Who does the work?</vt:lpstr>
      <vt:lpstr>Amending your comprehensive plan:  Frequency of amendments</vt:lpstr>
      <vt:lpstr>Amending your comprehensive plan:  Public participation</vt:lpstr>
      <vt:lpstr>Amending your comprehensive plan:  Standardize the process</vt:lpstr>
      <vt:lpstr>Amending your comprehensive plan:  Working on the amendment</vt:lpstr>
      <vt:lpstr>Amending your comprehensive plan:  Adoption of the amendment</vt:lpstr>
      <vt:lpstr>Amending your comprehensive plan:  Distribution of amended plan</vt:lpstr>
      <vt:lpstr>Amending your comprehensive plan:  10-year plan update</vt:lpstr>
      <vt:lpstr>Pending legislation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and Amending Your Comprehensive Plan</dc:title>
  <dc:creator>Brian Ohm</dc:creator>
  <cp:lastModifiedBy>Wendy Linke</cp:lastModifiedBy>
  <cp:revision>27</cp:revision>
  <cp:lastPrinted>2011-12-15T19:45:24Z</cp:lastPrinted>
  <dcterms:created xsi:type="dcterms:W3CDTF">2011-12-05T16:38:05Z</dcterms:created>
  <dcterms:modified xsi:type="dcterms:W3CDTF">2014-09-23T20:44:36Z</dcterms:modified>
</cp:coreProperties>
</file>